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  <p:sldId id="280" r:id="rId4"/>
    <p:sldId id="294" r:id="rId5"/>
    <p:sldId id="292" r:id="rId6"/>
    <p:sldId id="293" r:id="rId7"/>
    <p:sldId id="268" r:id="rId8"/>
    <p:sldId id="269" r:id="rId9"/>
    <p:sldId id="296" r:id="rId10"/>
    <p:sldId id="297" r:id="rId11"/>
    <p:sldId id="299" r:id="rId12"/>
    <p:sldId id="298" r:id="rId13"/>
    <p:sldId id="313" r:id="rId14"/>
    <p:sldId id="314" r:id="rId15"/>
    <p:sldId id="311" r:id="rId16"/>
    <p:sldId id="312" r:id="rId17"/>
    <p:sldId id="317" r:id="rId18"/>
    <p:sldId id="315" r:id="rId19"/>
    <p:sldId id="316" r:id="rId20"/>
    <p:sldId id="302" r:id="rId21"/>
    <p:sldId id="303" r:id="rId22"/>
    <p:sldId id="304" r:id="rId23"/>
    <p:sldId id="305" r:id="rId24"/>
    <p:sldId id="306" r:id="rId25"/>
    <p:sldId id="318" r:id="rId26"/>
    <p:sldId id="307" r:id="rId27"/>
    <p:sldId id="308" r:id="rId28"/>
    <p:sldId id="267" r:id="rId29"/>
    <p:sldId id="276" r:id="rId30"/>
    <p:sldId id="264" r:id="rId31"/>
    <p:sldId id="266" r:id="rId32"/>
    <p:sldId id="279" r:id="rId33"/>
    <p:sldId id="278" r:id="rId34"/>
    <p:sldId id="263" r:id="rId35"/>
    <p:sldId id="257" r:id="rId36"/>
    <p:sldId id="301" r:id="rId37"/>
    <p:sldId id="259" r:id="rId38"/>
    <p:sldId id="309" r:id="rId39"/>
    <p:sldId id="277" r:id="rId40"/>
    <p:sldId id="274" r:id="rId41"/>
    <p:sldId id="262" r:id="rId42"/>
    <p:sldId id="273" r:id="rId43"/>
    <p:sldId id="275" r:id="rId44"/>
    <p:sldId id="290" r:id="rId45"/>
    <p:sldId id="291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12" autoAdjust="0"/>
    <p:restoredTop sz="94660"/>
  </p:normalViewPr>
  <p:slideViewPr>
    <p:cSldViewPr>
      <p:cViewPr varScale="1">
        <p:scale>
          <a:sx n="65" d="100"/>
          <a:sy n="65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77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1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5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01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48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89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9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02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7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4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C2DAB-C0FC-47C4-8F53-B61241AF4AED}" type="datetimeFigureOut">
              <a:rPr lang="en-US" smtClean="0"/>
              <a:t>12/16/2018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ED8D0-138D-4730-A6E7-3A1D720B4AB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5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OLjohnel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patton_cascadi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hashtag/earthquake?src=hash" TargetMode="External"/><Relationship Id="rId3" Type="http://schemas.openxmlformats.org/officeDocument/2006/relationships/hyperlink" Target="https://twitter.com/jyyen" TargetMode="External"/><Relationship Id="rId7" Type="http://schemas.openxmlformats.org/officeDocument/2006/relationships/hyperlink" Target="https://twitter.com/hashtag/Palu?src=hash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itter.com/hashtag/Indonesia?src=hash" TargetMode="External"/><Relationship Id="rId5" Type="http://schemas.openxmlformats.org/officeDocument/2006/relationships/hyperlink" Target="https://twitter.com/hashtag/Sentinel1?src=hash" TargetMode="External"/><Relationship Id="rId4" Type="http://schemas.openxmlformats.org/officeDocument/2006/relationships/hyperlink" Target="https://twitter.com/fox5151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A damaged mosque in Palu in Indonesia's Central SulawesiÂ after an earthquake and tsunami hit the area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"/>
          <a:stretch/>
        </p:blipFill>
        <p:spPr bwMode="auto">
          <a:xfrm>
            <a:off x="0" y="0"/>
            <a:ext cx="94945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32570" y="-387424"/>
            <a:ext cx="8829438" cy="1470025"/>
          </a:xfrm>
        </p:spPr>
        <p:txBody>
          <a:bodyPr/>
          <a:lstStyle/>
          <a:p>
            <a:r>
              <a:rPr lang="fr-FR" dirty="0" smtClean="0"/>
              <a:t>M7.5 28 Sept. 2018 Palu </a:t>
            </a:r>
            <a:r>
              <a:rPr lang="fr-FR" dirty="0" err="1" smtClean="0"/>
              <a:t>Earthquake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6889" y="62068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Sulawesi, Indonesia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11560" y="5733256"/>
            <a:ext cx="17945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</a:rPr>
              <a:t>Death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toll</a:t>
            </a:r>
            <a:r>
              <a:rPr lang="fr-FR" dirty="0" smtClean="0">
                <a:solidFill>
                  <a:schemeClr val="bg1"/>
                </a:solidFill>
              </a:rPr>
              <a:t> &gt; 2000</a:t>
            </a:r>
          </a:p>
          <a:p>
            <a:r>
              <a:rPr lang="fr-FR" dirty="0" err="1" smtClean="0">
                <a:solidFill>
                  <a:schemeClr val="bg1"/>
                </a:solidFill>
              </a:rPr>
              <a:t>Missing</a:t>
            </a:r>
            <a:r>
              <a:rPr lang="fr-FR" dirty="0" smtClean="0">
                <a:solidFill>
                  <a:schemeClr val="bg1"/>
                </a:solidFill>
              </a:rPr>
              <a:t> ~5000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164288" y="5993381"/>
            <a:ext cx="1726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18 </a:t>
            </a:r>
            <a:r>
              <a:rPr lang="fr-FR" dirty="0" err="1" smtClean="0">
                <a:solidFill>
                  <a:schemeClr val="bg1"/>
                </a:solidFill>
              </a:rPr>
              <a:t>october</a:t>
            </a:r>
            <a:r>
              <a:rPr lang="fr-FR" dirty="0" smtClean="0">
                <a:solidFill>
                  <a:schemeClr val="bg1"/>
                </a:solidFill>
              </a:rPr>
              <a:t> 2018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6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 descr="https://pbs.twimg.com/media/Doyr2nXV4AExTK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13"/>
          <a:stretch/>
        </p:blipFill>
        <p:spPr bwMode="auto">
          <a:xfrm>
            <a:off x="1695053" y="548680"/>
            <a:ext cx="7093396" cy="49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0" y="5589240"/>
            <a:ext cx="4277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/>
              <a:t>Muh</a:t>
            </a:r>
            <a:r>
              <a:rPr lang="en-US" sz="1200" dirty="0" smtClean="0"/>
              <a:t> </a:t>
            </a:r>
            <a:r>
              <a:rPr lang="en-US" sz="1200" dirty="0" err="1" smtClean="0"/>
              <a:t>Ma'rufin</a:t>
            </a:r>
            <a:r>
              <a:rPr lang="en-US" sz="1200" dirty="0" smtClean="0"/>
              <a:t> </a:t>
            </a:r>
            <a:r>
              <a:rPr lang="en-US" sz="1200" dirty="0" err="1" smtClean="0"/>
              <a:t>Sudibyo</a:t>
            </a:r>
            <a:r>
              <a:rPr lang="en-US" sz="1200" dirty="0"/>
              <a:t> </a:t>
            </a:r>
            <a:r>
              <a:rPr lang="en-US" sz="1200" dirty="0" smtClean="0"/>
              <a:t>@</a:t>
            </a:r>
            <a:r>
              <a:rPr lang="en-US" sz="1200" dirty="0" err="1" smtClean="0"/>
              <a:t>marufins</a:t>
            </a:r>
            <a:endParaRPr lang="en-US" sz="1200" dirty="0" smtClean="0"/>
          </a:p>
          <a:p>
            <a:r>
              <a:rPr lang="en-US" sz="1200" dirty="0" smtClean="0"/>
              <a:t>Preliminary survey of tsunami height around </a:t>
            </a:r>
            <a:r>
              <a:rPr lang="en-US" sz="1200" dirty="0" err="1" smtClean="0"/>
              <a:t>Palu</a:t>
            </a:r>
            <a:r>
              <a:rPr lang="en-US" sz="1200" dirty="0" smtClean="0"/>
              <a:t> Bay. Conducted by Meteorological Climatological &amp; Geophysical Agency (@</a:t>
            </a:r>
            <a:r>
              <a:rPr lang="en-US" sz="1200" dirty="0" err="1" smtClean="0"/>
              <a:t>infoBMKG</a:t>
            </a:r>
            <a:r>
              <a:rPr lang="en-US" sz="1200" dirty="0" smtClean="0"/>
              <a:t> ). Height in meter. Uncorrected for daily tidal. Maximum height was on </a:t>
            </a:r>
            <a:r>
              <a:rPr lang="en-US" sz="1200" dirty="0" err="1" smtClean="0"/>
              <a:t>Palu</a:t>
            </a:r>
            <a:r>
              <a:rPr lang="en-US" sz="1200" dirty="0" smtClean="0"/>
              <a:t> = 10.91 meter!</a:t>
            </a:r>
            <a:endParaRPr 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73" y="1484784"/>
            <a:ext cx="4144533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7773" y="5833109"/>
            <a:ext cx="3284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/>
              <a:t>Abdul </a:t>
            </a:r>
            <a:r>
              <a:rPr lang="fr-FR" sz="1200" dirty="0" err="1"/>
              <a:t>Muhari</a:t>
            </a:r>
            <a:r>
              <a:rPr lang="fr-FR" sz="1200" dirty="0"/>
              <a:t> et al. ; post </a:t>
            </a:r>
            <a:r>
              <a:rPr lang="fr-FR" sz="1200" dirty="0" err="1" smtClean="0"/>
              <a:t>published</a:t>
            </a:r>
            <a:r>
              <a:rPr lang="fr-FR" sz="1200" dirty="0" smtClean="0"/>
              <a:t> by </a:t>
            </a:r>
            <a:r>
              <a:rPr lang="fr-FR" sz="1200" dirty="0" err="1" smtClean="0"/>
              <a:t>Temblor</a:t>
            </a:r>
            <a:endParaRPr lang="fr-FR" sz="1200" dirty="0" smtClean="0"/>
          </a:p>
          <a:p>
            <a:r>
              <a:rPr lang="fr-FR" sz="1200" dirty="0" smtClean="0"/>
              <a:t>Tsunami </a:t>
            </a:r>
            <a:r>
              <a:rPr lang="fr-FR" sz="1200" dirty="0" err="1" smtClean="0"/>
              <a:t>height</a:t>
            </a:r>
            <a:r>
              <a:rPr lang="fr-FR" sz="1200" dirty="0" smtClean="0"/>
              <a:t> of </a:t>
            </a:r>
            <a:r>
              <a:rPr lang="fr-FR" sz="1200" dirty="0" err="1" smtClean="0"/>
              <a:t>splash</a:t>
            </a:r>
            <a:r>
              <a:rPr lang="fr-FR" sz="1200" dirty="0" smtClean="0"/>
              <a:t> </a:t>
            </a:r>
            <a:r>
              <a:rPr lang="fr-FR" sz="1200" dirty="0" err="1" smtClean="0"/>
              <a:t>wave</a:t>
            </a:r>
            <a:r>
              <a:rPr lang="fr-FR" sz="1200" dirty="0" smtClean="0"/>
              <a:t> (</a:t>
            </a:r>
            <a:r>
              <a:rPr lang="fr-FR" sz="1200" dirty="0" err="1" smtClean="0"/>
              <a:t>red</a:t>
            </a:r>
            <a:r>
              <a:rPr lang="fr-FR" sz="1200" dirty="0" smtClean="0"/>
              <a:t>) and flow </a:t>
            </a:r>
            <a:r>
              <a:rPr lang="fr-FR" sz="1200" dirty="0" err="1" smtClean="0"/>
              <a:t>depth</a:t>
            </a:r>
            <a:r>
              <a:rPr lang="fr-FR" sz="1200" dirty="0" smtClean="0"/>
              <a:t> (</a:t>
            </a:r>
            <a:r>
              <a:rPr lang="fr-FR" sz="1200" dirty="0" err="1" smtClean="0"/>
              <a:t>blue</a:t>
            </a:r>
            <a:r>
              <a:rPr lang="fr-FR" sz="1200" dirty="0" smtClean="0"/>
              <a:t>)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69288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564" y="2908894"/>
            <a:ext cx="7243230" cy="325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5558"/>
            <a:ext cx="5025702" cy="330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36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3"/>
            <a:ext cx="8640960" cy="524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85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40" y="840563"/>
            <a:ext cx="9164439" cy="503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vers le bas 3"/>
          <p:cNvSpPr/>
          <p:nvPr/>
        </p:nvSpPr>
        <p:spPr>
          <a:xfrm>
            <a:off x="4860032" y="3838398"/>
            <a:ext cx="216024" cy="216024"/>
          </a:xfrm>
          <a:prstGeom prst="down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ZoneTexte 4"/>
          <p:cNvSpPr txBox="1"/>
          <p:nvPr/>
        </p:nvSpPr>
        <p:spPr>
          <a:xfrm>
            <a:off x="0" y="5230940"/>
            <a:ext cx="6307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Tsunami </a:t>
            </a:r>
            <a:r>
              <a:rPr lang="fr-FR" dirty="0" err="1" smtClean="0">
                <a:solidFill>
                  <a:schemeClr val="bg1"/>
                </a:solidFill>
              </a:rPr>
              <a:t>waves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generated</a:t>
            </a:r>
            <a:r>
              <a:rPr lang="fr-FR" dirty="0" smtClean="0">
                <a:solidFill>
                  <a:schemeClr val="bg1"/>
                </a:solidFill>
              </a:rPr>
              <a:t> by local slides/</a:t>
            </a:r>
            <a:r>
              <a:rPr lang="fr-FR" dirty="0" err="1" smtClean="0">
                <a:solidFill>
                  <a:schemeClr val="bg1"/>
                </a:solidFill>
              </a:rPr>
              <a:t>slumps</a:t>
            </a:r>
            <a:endParaRPr lang="fr-FR" dirty="0" smtClean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Source of </a:t>
            </a:r>
            <a:r>
              <a:rPr lang="fr-FR" dirty="0" err="1" smtClean="0">
                <a:solidFill>
                  <a:schemeClr val="bg1"/>
                </a:solidFill>
              </a:rPr>
              <a:t>widespread</a:t>
            </a:r>
            <a:r>
              <a:rPr lang="fr-FR" dirty="0" smtClean="0">
                <a:solidFill>
                  <a:schemeClr val="bg1"/>
                </a:solidFill>
              </a:rPr>
              <a:t> and high tsunami </a:t>
            </a:r>
            <a:r>
              <a:rPr lang="fr-FR" dirty="0" err="1" smtClean="0">
                <a:solidFill>
                  <a:schemeClr val="bg1"/>
                </a:solidFill>
              </a:rPr>
              <a:t>waves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that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ravaged</a:t>
            </a:r>
            <a:r>
              <a:rPr lang="fr-FR" dirty="0" smtClean="0">
                <a:solidFill>
                  <a:schemeClr val="bg1"/>
                </a:solidFill>
              </a:rPr>
              <a:t> Palu?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91247" y="3429000"/>
            <a:ext cx="3277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</a:rPr>
              <a:t>Video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snapshots</a:t>
            </a:r>
            <a:r>
              <a:rPr lang="fr-FR" dirty="0" smtClean="0">
                <a:solidFill>
                  <a:schemeClr val="bg1"/>
                </a:solidFill>
              </a:rPr>
              <a:t> (</a:t>
            </a:r>
            <a:r>
              <a:rPr lang="fr-FR" dirty="0" err="1" smtClean="0">
                <a:solidFill>
                  <a:schemeClr val="bg1"/>
                </a:solidFill>
              </a:rPr>
              <a:t>see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next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slides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1" y="908720"/>
            <a:ext cx="9081909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396" y="6488668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https://www.youtube.com/watch?v=61ItBglP-YM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740352" y="1071920"/>
            <a:ext cx="136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To the </a:t>
            </a:r>
            <a:r>
              <a:rPr lang="fr-FR" dirty="0" err="1" smtClean="0"/>
              <a:t>North</a:t>
            </a:r>
            <a:endParaRPr lang="en-US" dirty="0"/>
          </a:p>
        </p:txBody>
      </p:sp>
      <p:sp>
        <p:nvSpPr>
          <p:cNvPr id="6" name="Ellipse 5"/>
          <p:cNvSpPr/>
          <p:nvPr/>
        </p:nvSpPr>
        <p:spPr>
          <a:xfrm>
            <a:off x="899592" y="5805264"/>
            <a:ext cx="360040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396" y="6488668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https://www.youtube.com/watch?v=61ItBglP-YM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" y="891112"/>
            <a:ext cx="9108604" cy="510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7740352" y="1071920"/>
            <a:ext cx="135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To the </a:t>
            </a:r>
            <a:r>
              <a:rPr lang="fr-FR" dirty="0" err="1" smtClean="0"/>
              <a:t>south</a:t>
            </a:r>
            <a:endParaRPr lang="en-US" dirty="0"/>
          </a:p>
        </p:txBody>
      </p:sp>
      <p:sp>
        <p:nvSpPr>
          <p:cNvPr id="7" name="Ellipse 6"/>
          <p:cNvSpPr/>
          <p:nvPr/>
        </p:nvSpPr>
        <p:spPr>
          <a:xfrm>
            <a:off x="899592" y="5805264"/>
            <a:ext cx="360040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396" y="6488668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https://www.youtube.com/watch?v=61ItBglP-YM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78383"/>
            <a:ext cx="9181198" cy="514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7956376" y="1071920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</a:rPr>
              <a:t>Behind</a:t>
            </a:r>
            <a:r>
              <a:rPr lang="fr-FR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899592" y="5805264"/>
            <a:ext cx="360040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0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6587"/>
            <a:ext cx="5806777" cy="56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67544" y="5853171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John O'Leary</a:t>
            </a:r>
            <a:r>
              <a:rPr lang="en-US" dirty="0">
                <a:hlinkClick r:id="rId3"/>
              </a:rPr>
              <a:t>‏ @</a:t>
            </a:r>
            <a:r>
              <a:rPr lang="en-US" dirty="0" err="1">
                <a:hlinkClick r:id="rId3"/>
              </a:rPr>
              <a:t>OLjohnel</a:t>
            </a:r>
            <a:r>
              <a:rPr lang="en-US" dirty="0"/>
              <a:t>  </a:t>
            </a:r>
            <a:endParaRPr lang="en-US" dirty="0" smtClean="0"/>
          </a:p>
          <a:p>
            <a:r>
              <a:rPr lang="en-US" dirty="0" smtClean="0"/>
              <a:t>Great </a:t>
            </a:r>
            <a:r>
              <a:rPr lang="en-US" dirty="0"/>
              <a:t>find, I added it to this collection. Not all have been checked against the latest/best imagery. Some of the smaller ones are just local collapses.</a:t>
            </a:r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79512" y="336587"/>
            <a:ext cx="2163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Georeferenced</a:t>
            </a:r>
            <a:r>
              <a:rPr lang="fr-FR" dirty="0" smtClean="0"/>
              <a:t> </a:t>
            </a:r>
            <a:r>
              <a:rPr lang="fr-FR" dirty="0" err="1" smtClean="0"/>
              <a:t>slides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24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90575"/>
            <a:ext cx="7924800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34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814388"/>
            <a:ext cx="789622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33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7" r="13466"/>
          <a:stretch/>
        </p:blipFill>
        <p:spPr bwMode="auto">
          <a:xfrm>
            <a:off x="0" y="0"/>
            <a:ext cx="9477300" cy="685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>
            <a:off x="5724128" y="2276872"/>
            <a:ext cx="50405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56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Secondary</a:t>
            </a:r>
            <a:r>
              <a:rPr lang="fr-FR" dirty="0" smtClean="0"/>
              <a:t> Effets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Landslides</a:t>
            </a:r>
            <a:r>
              <a:rPr lang="fr-FR" dirty="0" smtClean="0"/>
              <a:t>/</a:t>
            </a:r>
            <a:r>
              <a:rPr lang="fr-FR" dirty="0" err="1" smtClean="0"/>
              <a:t>Liquefaction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01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26637"/>
            <a:ext cx="3641285" cy="4855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39" y="1780133"/>
            <a:ext cx="4956281" cy="329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31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86" y="548680"/>
            <a:ext cx="6371790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357304" y="997855"/>
            <a:ext cx="25020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Large scale gravitational displacements from optical data in </a:t>
            </a:r>
            <a:r>
              <a:rPr lang="en-US" dirty="0" err="1" smtClean="0"/>
              <a:t>Palu</a:t>
            </a:r>
            <a:r>
              <a:rPr lang="en-US" dirty="0" smtClean="0"/>
              <a:t> city, Sep28 M7.5 #earthquake. </a:t>
            </a:r>
            <a:r>
              <a:rPr lang="en-US" dirty="0" err="1" smtClean="0"/>
              <a:t>Balaroa</a:t>
            </a:r>
            <a:r>
              <a:rPr lang="en-US" dirty="0" smtClean="0"/>
              <a:t> large slide on the north side. This looks similar to the other large scale phenomena on the eastern valley, also correlated with the fan </a:t>
            </a:r>
            <a:r>
              <a:rPr lang="en-US" dirty="0" err="1" smtClean="0"/>
              <a:t>piedmnot</a:t>
            </a:r>
            <a:r>
              <a:rPr lang="en-US" dirty="0" smtClean="0"/>
              <a:t> line. (topo contours 2m).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37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" y="548680"/>
            <a:ext cx="9121180" cy="513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452617" y="6022776"/>
            <a:ext cx="6261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« quick </a:t>
            </a:r>
            <a:r>
              <a:rPr lang="fr-FR" dirty="0" err="1" smtClean="0"/>
              <a:t>clay</a:t>
            </a:r>
            <a:r>
              <a:rPr lang="fr-FR" dirty="0" smtClean="0"/>
              <a:t> »; « </a:t>
            </a:r>
            <a:r>
              <a:rPr lang="fr-FR" dirty="0" err="1" smtClean="0"/>
              <a:t>liquefaction</a:t>
            </a:r>
            <a:r>
              <a:rPr lang="fr-FR" dirty="0" smtClean="0"/>
              <a:t> </a:t>
            </a:r>
            <a:r>
              <a:rPr lang="fr-FR" dirty="0" err="1" smtClean="0"/>
              <a:t>lateral-spreading</a:t>
            </a:r>
            <a:r>
              <a:rPr lang="fr-FR" dirty="0" smtClean="0"/>
              <a:t> »; « </a:t>
            </a:r>
            <a:r>
              <a:rPr lang="fr-FR" dirty="0" err="1" smtClean="0"/>
              <a:t>mudflow</a:t>
            </a:r>
            <a:r>
              <a:rPr lang="fr-FR" dirty="0" smtClean="0"/>
              <a:t> »???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811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" y="332656"/>
            <a:ext cx="9161315" cy="529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197" y="5685055"/>
            <a:ext cx="90172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Mass movement (mudflows) due to liquefaction caused by 28 September 2018 </a:t>
            </a:r>
            <a:r>
              <a:rPr lang="en-US" dirty="0" err="1"/>
              <a:t>Palu</a:t>
            </a:r>
            <a:r>
              <a:rPr lang="en-US" dirty="0"/>
              <a:t> earthquake in </a:t>
            </a:r>
            <a:r>
              <a:rPr lang="en-US" dirty="0" err="1"/>
              <a:t>Petobo</a:t>
            </a:r>
            <a:r>
              <a:rPr lang="en-US" dirty="0"/>
              <a:t> village. It starts from the </a:t>
            </a:r>
            <a:r>
              <a:rPr lang="en-US" dirty="0" err="1"/>
              <a:t>Palu</a:t>
            </a:r>
            <a:r>
              <a:rPr lang="en-US" dirty="0"/>
              <a:t> fault rupture (crown) and develops on a low slope that forms a 2.1 km long, 0.9km wide and 40 m elevation difference (map from </a:t>
            </a:r>
            <a:r>
              <a:rPr lang="en-US" dirty="0" err="1"/>
              <a:t>Irsyam</a:t>
            </a:r>
            <a:r>
              <a:rPr lang="en-US" dirty="0"/>
              <a:t> et al., 2018).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602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35" y="1340768"/>
            <a:ext cx="9144000" cy="387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91680" y="551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Astyka</a:t>
            </a:r>
            <a:r>
              <a:rPr lang="en-US" dirty="0" smtClean="0"/>
              <a:t> - @</a:t>
            </a:r>
            <a:r>
              <a:rPr lang="en-US" dirty="0" err="1" smtClean="0"/>
              <a:t>pamumpuni</a:t>
            </a:r>
            <a:r>
              <a:rPr lang="en-US" dirty="0" smtClean="0"/>
              <a:t> </a:t>
            </a:r>
            <a:r>
              <a:rPr lang="en-US" dirty="0"/>
              <a:t>1 </a:t>
            </a:r>
            <a:r>
              <a:rPr lang="en-US" dirty="0" err="1"/>
              <a:t>oct</a:t>
            </a:r>
            <a:r>
              <a:rPr lang="en-US" dirty="0" err="1" smtClean="0"/>
              <a:t>.</a:t>
            </a:r>
            <a:endParaRPr lang="en-US" dirty="0"/>
          </a:p>
          <a:p>
            <a:r>
              <a:rPr lang="en-US" dirty="0"/>
              <a:t>Land movement in </a:t>
            </a:r>
            <a:r>
              <a:rPr lang="en-US" dirty="0" err="1"/>
              <a:t>Balaroa</a:t>
            </a:r>
            <a:r>
              <a:rPr lang="en-US" dirty="0"/>
              <a:t> from @LAPAN_RI.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7961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48" y="762617"/>
            <a:ext cx="4102168" cy="230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49" y="3717032"/>
            <a:ext cx="4102168" cy="230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4195848" cy="235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4263635" cy="239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16016" y="591416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err="1"/>
              <a:t>Feliz</a:t>
            </a:r>
            <a:r>
              <a:rPr lang="fr-FR" dirty="0"/>
              <a:t> </a:t>
            </a:r>
            <a:r>
              <a:rPr lang="fr-FR" dirty="0" err="1" smtClean="0"/>
              <a:t>Solomon</a:t>
            </a:r>
            <a:r>
              <a:rPr lang="fr-FR" dirty="0" smtClean="0"/>
              <a:t> @</a:t>
            </a:r>
            <a:r>
              <a:rPr lang="fr-FR" dirty="0" err="1" smtClean="0"/>
              <a:t>felizysolo</a:t>
            </a:r>
            <a:endParaRPr lang="fr-FR" dirty="0"/>
          </a:p>
          <a:p>
            <a:r>
              <a:rPr lang="fr-FR" dirty="0" err="1" smtClean="0"/>
              <a:t>Snapshots</a:t>
            </a:r>
            <a:r>
              <a:rPr lang="fr-FR" dirty="0" smtClean="0"/>
              <a:t> </a:t>
            </a:r>
            <a:r>
              <a:rPr lang="fr-FR" dirty="0" smtClean="0"/>
              <a:t>of </a:t>
            </a:r>
            <a:r>
              <a:rPr lang="fr-FR" dirty="0" err="1" smtClean="0"/>
              <a:t>footage</a:t>
            </a:r>
            <a:r>
              <a:rPr lang="fr-FR" dirty="0" smtClean="0"/>
              <a:t> by </a:t>
            </a:r>
            <a:r>
              <a:rPr lang="fr-FR" dirty="0" err="1" smtClean="0"/>
              <a:t>Indonesia</a:t>
            </a:r>
            <a:r>
              <a:rPr lang="fr-FR" dirty="0" smtClean="0"/>
              <a:t> </a:t>
            </a:r>
            <a:r>
              <a:rPr lang="fr-FR" dirty="0" err="1" smtClean="0"/>
              <a:t>Army</a:t>
            </a:r>
            <a:r>
              <a:rPr lang="fr-FR" dirty="0" smtClean="0"/>
              <a:t> </a:t>
            </a:r>
            <a:r>
              <a:rPr lang="fr-FR" dirty="0" smtClean="0"/>
              <a:t>(6 </a:t>
            </a:r>
            <a:r>
              <a:rPr lang="fr-FR" dirty="0" err="1" smtClean="0"/>
              <a:t>october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13848" y="116632"/>
            <a:ext cx="4097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Giant </a:t>
            </a:r>
            <a:r>
              <a:rPr lang="fr-FR" dirty="0" err="1" smtClean="0"/>
              <a:t>lateral-spreading</a:t>
            </a:r>
            <a:r>
              <a:rPr lang="fr-FR" dirty="0" smtClean="0"/>
              <a:t> w/ </a:t>
            </a:r>
            <a:r>
              <a:rPr lang="fr-FR" dirty="0" err="1" smtClean="0"/>
              <a:t>liquefaction</a:t>
            </a:r>
            <a:r>
              <a:rPr lang="fr-FR" dirty="0" smtClean="0"/>
              <a:t> (?)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0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2072" y="1196752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Tonkin+Taylor</a:t>
            </a:r>
            <a:r>
              <a:rPr lang="en-US" dirty="0" smtClean="0"/>
              <a:t> @</a:t>
            </a:r>
            <a:r>
              <a:rPr lang="en-US" dirty="0" err="1" smtClean="0"/>
              <a:t>TonkinTaylor</a:t>
            </a:r>
            <a:r>
              <a:rPr lang="en-US" dirty="0" smtClean="0"/>
              <a:t> 8 </a:t>
            </a:r>
            <a:r>
              <a:rPr lang="en-US" dirty="0" err="1"/>
              <a:t>oct</a:t>
            </a:r>
            <a:r>
              <a:rPr lang="en-US" dirty="0" err="1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Our </a:t>
            </a:r>
            <a:r>
              <a:rPr lang="en-US" dirty="0"/>
              <a:t>earthquake engineers have an alternative view on the cause of the </a:t>
            </a:r>
            <a:r>
              <a:rPr lang="en-US" dirty="0" err="1"/>
              <a:t>Palu</a:t>
            </a:r>
            <a:r>
              <a:rPr lang="en-US" dirty="0"/>
              <a:t> landslides.  They don't believe they are liquefaction induced but quick-clay. If so, completely different remedies should be considered. </a:t>
            </a:r>
            <a:endParaRPr lang="en-US" dirty="0" smtClean="0"/>
          </a:p>
          <a:p>
            <a:endParaRPr lang="fr-FR" dirty="0"/>
          </a:p>
          <a:p>
            <a:r>
              <a:rPr lang="en-US" dirty="0"/>
              <a:t>“These observation are based on visual analysis of the images and videos and without the benefit of soil test data indicating the subsurface ground conditions”, says </a:t>
            </a:r>
            <a:r>
              <a:rPr lang="en-US" dirty="0" err="1"/>
              <a:t>Dr</a:t>
            </a:r>
            <a:r>
              <a:rPr lang="en-US" dirty="0"/>
              <a:t> van </a:t>
            </a:r>
            <a:r>
              <a:rPr lang="en-US" dirty="0" err="1"/>
              <a:t>Ballegooy</a:t>
            </a:r>
            <a:r>
              <a:rPr lang="en-US" dirty="0"/>
              <a:t>.</a:t>
            </a:r>
          </a:p>
          <a:p>
            <a:r>
              <a:rPr lang="en-US" dirty="0"/>
              <a:t>“It doesn’t look like liquefaction induced lateral spreading, instead it looks more like quick-clay </a:t>
            </a:r>
            <a:r>
              <a:rPr lang="en-US" dirty="0" err="1"/>
              <a:t>landsliding</a:t>
            </a:r>
            <a:r>
              <a:rPr lang="en-US" dirty="0" smtClean="0"/>
              <a:t>”</a:t>
            </a:r>
          </a:p>
          <a:p>
            <a:endParaRPr lang="fr-FR" dirty="0"/>
          </a:p>
          <a:p>
            <a:r>
              <a:rPr lang="en-US" dirty="0"/>
              <a:t>Quick-clay describes materials that have very high sensitivities, high peak strength and very low residual strength.</a:t>
            </a:r>
          </a:p>
        </p:txBody>
      </p:sp>
    </p:spTree>
    <p:extLst>
      <p:ext uri="{BB962C8B-B14F-4D97-AF65-F5344CB8AC3E}">
        <p14:creationId xmlns:p14="http://schemas.microsoft.com/office/powerpoint/2010/main" val="13314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180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Surface </a:t>
            </a:r>
            <a:r>
              <a:rPr lang="fr-FR" dirty="0" err="1" smtClean="0"/>
              <a:t>deformation</a:t>
            </a:r>
            <a:r>
              <a:rPr lang="fr-FR" dirty="0" smtClean="0"/>
              <a:t> &amp; </a:t>
            </a:r>
            <a:r>
              <a:rPr lang="fr-FR" dirty="0" err="1" smtClean="0"/>
              <a:t>faulting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SAR - </a:t>
            </a:r>
            <a:r>
              <a:rPr lang="fr-FR" dirty="0" err="1" smtClean="0"/>
              <a:t>InSAR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32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https://pbs.twimg.com/media/DpR_A_yU0AAgT0X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8" y="-27384"/>
            <a:ext cx="6566862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622002" y="3722187"/>
            <a:ext cx="228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Xiaohua</a:t>
            </a:r>
            <a:r>
              <a:rPr lang="en-US" dirty="0" smtClean="0"/>
              <a:t> Xu @XiaohuaXu1</a:t>
            </a:r>
          </a:p>
          <a:p>
            <a:r>
              <a:rPr lang="en-US" dirty="0"/>
              <a:t>(data from JAXA, processed with GMTSAR)</a:t>
            </a:r>
          </a:p>
        </p:txBody>
      </p:sp>
    </p:spTree>
    <p:extLst>
      <p:ext uri="{BB962C8B-B14F-4D97-AF65-F5344CB8AC3E}">
        <p14:creationId xmlns:p14="http://schemas.microsoft.com/office/powerpoint/2010/main" val="59534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052736"/>
            <a:ext cx="8674674" cy="487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5932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hlinkClick r:id="rId3"/>
              </a:rPr>
              <a:t>patton_cascadia</a:t>
            </a:r>
            <a:r>
              <a:rPr lang="en-US" dirty="0">
                <a:hlinkClick r:id="rId3"/>
              </a:rPr>
              <a:t>‏ @</a:t>
            </a:r>
            <a:r>
              <a:rPr lang="en-US" dirty="0" err="1">
                <a:hlinkClick r:id="rId3"/>
              </a:rPr>
              <a:t>patton_cascadia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0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359621" cy="5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79512" y="5634751"/>
            <a:ext cx="9018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JY</a:t>
            </a:r>
            <a:r>
              <a:rPr lang="en-US" dirty="0">
                <a:hlinkClick r:id="rId3"/>
              </a:rPr>
              <a:t>‏ @</a:t>
            </a:r>
            <a:r>
              <a:rPr lang="en-US" dirty="0" err="1">
                <a:hlinkClick r:id="rId3"/>
              </a:rPr>
              <a:t>jyyen</a:t>
            </a:r>
            <a:r>
              <a:rPr lang="en-US" dirty="0"/>
              <a:t>  </a:t>
            </a:r>
            <a:r>
              <a:rPr lang="en-US" dirty="0" smtClean="0"/>
              <a:t>Surface </a:t>
            </a:r>
            <a:r>
              <a:rPr lang="en-US" dirty="0"/>
              <a:t>deformation of </a:t>
            </a:r>
            <a:r>
              <a:rPr lang="en-US" dirty="0" err="1"/>
              <a:t>Palu</a:t>
            </a:r>
            <a:r>
              <a:rPr lang="en-US" dirty="0"/>
              <a:t> fault during the 9/28 Mw 7.5 earthquake. Information derived from Pixel Offset of Sentinel-1 radar images. Both ascending and descending track images show similar results and magnitude of motion. With </a:t>
            </a:r>
            <a:r>
              <a:rPr lang="en-US" dirty="0">
                <a:hlinkClick r:id="rId4"/>
              </a:rPr>
              <a:t>@fox5151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#Sentinel1</a:t>
            </a:r>
            <a:r>
              <a:rPr lang="en-US" dirty="0"/>
              <a:t> </a:t>
            </a:r>
            <a:r>
              <a:rPr lang="en-US" dirty="0">
                <a:hlinkClick r:id="rId6"/>
              </a:rPr>
              <a:t>#Indonesia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#</a:t>
            </a:r>
            <a:r>
              <a:rPr lang="en-US" dirty="0" err="1">
                <a:hlinkClick r:id="rId7"/>
              </a:rPr>
              <a:t>Palu</a:t>
            </a:r>
            <a:r>
              <a:rPr lang="en-US" dirty="0"/>
              <a:t> </a:t>
            </a:r>
            <a:r>
              <a:rPr lang="en-US" dirty="0">
                <a:hlinkClick r:id="rId8"/>
              </a:rPr>
              <a:t>#</a:t>
            </a:r>
            <a:r>
              <a:rPr lang="en-US" dirty="0" smtClean="0">
                <a:hlinkClick r:id="rId8"/>
              </a:rPr>
              <a:t>earthquake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55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740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Surface </a:t>
            </a:r>
            <a:r>
              <a:rPr lang="fr-FR" dirty="0" err="1" smtClean="0"/>
              <a:t>deformation</a:t>
            </a:r>
            <a:r>
              <a:rPr lang="fr-FR" dirty="0" smtClean="0"/>
              <a:t> &amp; faulting</a:t>
            </a:r>
            <a:br>
              <a:rPr lang="fr-FR" dirty="0" smtClean="0"/>
            </a:br>
            <a:r>
              <a:rPr lang="fr-FR" dirty="0" smtClean="0"/>
              <a:t>Optical data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100" dirty="0" smtClean="0"/>
              <a:t>(</a:t>
            </a:r>
            <a:r>
              <a:rPr lang="fr-FR" sz="3100" dirty="0" err="1" smtClean="0"/>
              <a:t>DigitalGlobe</a:t>
            </a:r>
            <a:r>
              <a:rPr lang="fr-FR" sz="3100" dirty="0" smtClean="0"/>
              <a:t> Images)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15105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038967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1763" y="5013176"/>
            <a:ext cx="87154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r>
              <a:rPr lang="en-US" dirty="0" smtClean="0"/>
              <a:t>Displacement from #Sentinel2 @</a:t>
            </a:r>
            <a:r>
              <a:rPr lang="en-US" dirty="0" err="1" smtClean="0"/>
              <a:t>CopernicusEU</a:t>
            </a:r>
            <a:r>
              <a:rPr lang="en-US" dirty="0" smtClean="0"/>
              <a:t> image frames for the whole length of the #</a:t>
            </a:r>
            <a:r>
              <a:rPr lang="en-US" dirty="0" err="1" smtClean="0"/>
              <a:t>Palu</a:t>
            </a:r>
            <a:r>
              <a:rPr lang="en-US" dirty="0" smtClean="0"/>
              <a:t> #earthquake sequence. There is displacement on the northern part (partially clouded) as reported from #</a:t>
            </a:r>
            <a:r>
              <a:rPr lang="en-US" dirty="0" err="1" smtClean="0"/>
              <a:t>InSAR</a:t>
            </a:r>
            <a:r>
              <a:rPr lang="en-US" dirty="0" smtClean="0"/>
              <a:t> results. Dotted faults are inferred.  Processed w/MPIC-OPT in @</a:t>
            </a:r>
            <a:r>
              <a:rPr lang="en-US" dirty="0" err="1" smtClean="0"/>
              <a:t>esa_gep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7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884" y="0"/>
            <a:ext cx="7274660" cy="657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127776" y="196071"/>
            <a:ext cx="201622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- 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r>
              <a:rPr lang="en-US" dirty="0" smtClean="0"/>
              <a:t>Field report of surface ruptures in </a:t>
            </a:r>
            <a:r>
              <a:rPr lang="en-US" dirty="0" err="1" smtClean="0"/>
              <a:t>Palu</a:t>
            </a:r>
            <a:r>
              <a:rPr lang="en-US" dirty="0" smtClean="0"/>
              <a:t> city reported by PVMBG-CVGHM</a:t>
            </a:r>
          </a:p>
          <a:p>
            <a:r>
              <a:rPr lang="en-US" dirty="0" smtClean="0"/>
              <a:t>here https://twitter.com/vulkanologi_mbg/status/1049708722996428801 … are probably head scarp (?) deformation from the large </a:t>
            </a:r>
            <a:r>
              <a:rPr lang="en-US" dirty="0" err="1" smtClean="0"/>
              <a:t>Balaroa</a:t>
            </a:r>
            <a:r>
              <a:rPr lang="en-US" dirty="0" smtClean="0"/>
              <a:t> slide. Displacement profile across broad site area show no major strike-slip (NS) rupture west of the main 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6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99" y="116632"/>
            <a:ext cx="4690365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36096" y="2373660"/>
            <a:ext cx="34435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r>
              <a:rPr lang="en-US" dirty="0" smtClean="0"/>
              <a:t>Using displacement gradient grid from optical image correlation, fault rupture trace, from Sep 28 #earthquake, can be mapped in detail. #Fault can be seen through </a:t>
            </a:r>
            <a:r>
              <a:rPr lang="en-US" dirty="0" err="1" smtClean="0"/>
              <a:t>Palu</a:t>
            </a:r>
            <a:r>
              <a:rPr lang="en-US" dirty="0" smtClean="0"/>
              <a:t> city. #</a:t>
            </a:r>
            <a:r>
              <a:rPr lang="en-US" dirty="0" err="1" smtClean="0"/>
              <a:t>Paluearthquake</a:t>
            </a:r>
            <a:r>
              <a:rPr lang="en-US" dirty="0" smtClean="0"/>
              <a:t>. Displacement using </a:t>
            </a:r>
            <a:r>
              <a:rPr lang="en-US" dirty="0" err="1" smtClean="0"/>
              <a:t>MicMac</a:t>
            </a:r>
            <a:r>
              <a:rPr lang="en-US" dirty="0" smtClean="0"/>
              <a:t> &amp; </a:t>
            </a:r>
            <a:r>
              <a:rPr lang="en-US" dirty="0" err="1" smtClean="0"/>
              <a:t>PlanetLabs</a:t>
            </a:r>
            <a:r>
              <a:rPr lang="en-US" dirty="0" smtClean="0"/>
              <a:t> imagery.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5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pbs.twimg.com/media/DptXz-iXcAEMbeG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7" y="908720"/>
            <a:ext cx="900099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660232" y="5949280"/>
            <a:ext cx="1285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@</a:t>
            </a:r>
            <a:r>
              <a:rPr lang="fr-FR" dirty="0" err="1" smtClean="0"/>
              <a:t>RLacassin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990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740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Surface </a:t>
            </a:r>
            <a:r>
              <a:rPr lang="fr-FR" dirty="0" err="1" smtClean="0"/>
              <a:t>deformation</a:t>
            </a:r>
            <a:r>
              <a:rPr lang="fr-FR" dirty="0" smtClean="0"/>
              <a:t> &amp; faulting</a:t>
            </a:r>
            <a:br>
              <a:rPr lang="fr-FR" dirty="0" smtClean="0"/>
            </a:br>
            <a:r>
              <a:rPr lang="fr-FR" dirty="0" smtClean="0"/>
              <a:t>Field Observations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278239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5" y="620688"/>
            <a:ext cx="8351337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260" y="6488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Astyka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pamumpuni</a:t>
            </a:r>
            <a:endParaRPr lang="en-US" dirty="0"/>
          </a:p>
        </p:txBody>
      </p:sp>
      <p:sp>
        <p:nvSpPr>
          <p:cNvPr id="4" name="ZoneTexte 3"/>
          <p:cNvSpPr txBox="1"/>
          <p:nvPr/>
        </p:nvSpPr>
        <p:spPr>
          <a:xfrm>
            <a:off x="1835696" y="116632"/>
            <a:ext cx="565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On-</a:t>
            </a:r>
            <a:r>
              <a:rPr lang="fr-FR" sz="2400" dirty="0" err="1" smtClean="0"/>
              <a:t>going</a:t>
            </a:r>
            <a:r>
              <a:rPr lang="fr-FR" sz="2400" dirty="0" smtClean="0"/>
              <a:t> </a:t>
            </a:r>
            <a:r>
              <a:rPr lang="fr-FR" sz="2400" dirty="0" err="1" smtClean="0"/>
              <a:t>Mapping</a:t>
            </a:r>
            <a:r>
              <a:rPr lang="fr-FR" sz="2400" dirty="0" smtClean="0"/>
              <a:t> </a:t>
            </a:r>
            <a:r>
              <a:rPr lang="fr-FR" sz="2400" dirty="0" smtClean="0"/>
              <a:t>en cours; </a:t>
            </a:r>
            <a:r>
              <a:rPr lang="fr-FR" sz="2400" dirty="0" err="1" smtClean="0"/>
              <a:t>pending</a:t>
            </a:r>
            <a:r>
              <a:rPr lang="fr-FR" sz="2400" dirty="0" smtClean="0"/>
              <a:t> report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8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8" y="476672"/>
            <a:ext cx="9117911" cy="54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3568" y="602128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Did t</a:t>
            </a:r>
            <a:r>
              <a:rPr lang="en-US" dirty="0" smtClean="0"/>
              <a:t>he </a:t>
            </a:r>
            <a:r>
              <a:rPr lang="en-US" dirty="0" err="1"/>
              <a:t>Ponulele</a:t>
            </a:r>
            <a:r>
              <a:rPr lang="en-US" dirty="0"/>
              <a:t> Bridge </a:t>
            </a:r>
            <a:r>
              <a:rPr lang="en-US" dirty="0" smtClean="0"/>
              <a:t>really collapsed </a:t>
            </a:r>
            <a:r>
              <a:rPr lang="en-US" dirty="0"/>
              <a:t>as a result of the left lateral </a:t>
            </a:r>
            <a:r>
              <a:rPr lang="en-US" dirty="0" smtClean="0"/>
              <a:t>offset? </a:t>
            </a:r>
            <a:r>
              <a:rPr lang="en-US" dirty="0" smtClean="0"/>
              <a:t>Or pushed landward by tsunami? Or Toppled to south by shaking?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7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s://pbs.twimg.com/media/DpPBdE-UYAA2SC-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04857" cy="622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79912" y="6487895"/>
            <a:ext cx="1992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@</a:t>
            </a:r>
            <a:r>
              <a:rPr lang="en-US" dirty="0" err="1" smtClean="0"/>
              <a:t>vulkanologi_mbg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86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2848"/>
            <a:ext cx="3744387" cy="6645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572000" y="2242762"/>
            <a:ext cx="3888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Xiaohua</a:t>
            </a:r>
            <a:r>
              <a:rPr lang="en-US" dirty="0" smtClean="0"/>
              <a:t> Xu @XiaohuaXu1</a:t>
            </a:r>
          </a:p>
          <a:p>
            <a:r>
              <a:rPr lang="en-US" dirty="0" smtClean="0"/>
              <a:t>Line-of-sight deformation from ALOS-2 for the </a:t>
            </a:r>
            <a:r>
              <a:rPr lang="en-US" dirty="0" err="1" smtClean="0"/>
              <a:t>Palu</a:t>
            </a:r>
            <a:r>
              <a:rPr lang="en-US" dirty="0" smtClean="0"/>
              <a:t> earthquake (data provided by JAXA, processed using GMTSAR). Unwrapping is challenging for this earthquake! </a:t>
            </a:r>
          </a:p>
          <a:p>
            <a:r>
              <a:rPr lang="en-US" dirty="0" smtClean="0"/>
              <a:t>Some near-fault region is too </a:t>
            </a:r>
            <a:r>
              <a:rPr lang="en-US" dirty="0" err="1" smtClean="0"/>
              <a:t>decorrelated</a:t>
            </a:r>
            <a:r>
              <a:rPr lang="en-US" dirty="0" smtClean="0"/>
              <a:t> to be trustworthy. </a:t>
            </a:r>
          </a:p>
          <a:p>
            <a:r>
              <a:rPr lang="en-US" dirty="0" smtClean="0"/>
              <a:t>#</a:t>
            </a:r>
            <a:r>
              <a:rPr lang="en-US" dirty="0" err="1" smtClean="0"/>
              <a:t>PaluEarthquake</a:t>
            </a:r>
            <a:r>
              <a:rPr lang="en-US" dirty="0" smtClean="0"/>
              <a:t> #</a:t>
            </a:r>
            <a:r>
              <a:rPr lang="en-US" dirty="0" err="1" smtClean="0"/>
              <a:t>palutsunami</a:t>
            </a:r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1150959" y="2492896"/>
            <a:ext cx="12715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SRL</a:t>
            </a:r>
          </a:p>
          <a:p>
            <a:r>
              <a:rPr lang="fr-FR" sz="2400" b="1" dirty="0" smtClean="0"/>
              <a:t>~150 </a:t>
            </a:r>
            <a:r>
              <a:rPr lang="fr-FR" sz="2400" b="1" dirty="0" smtClean="0"/>
              <a:t>km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537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bs.twimg.com/media/Dpsu6LlU8AAwZh0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6" y="659828"/>
            <a:ext cx="6064572" cy="454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28184" y="659828"/>
            <a:ext cx="26642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/>
              <a:t>Astyka</a:t>
            </a:r>
            <a:r>
              <a:rPr lang="en-US" sz="1400" dirty="0"/>
              <a:t> </a:t>
            </a:r>
            <a:r>
              <a:rPr lang="en-US" sz="1400" dirty="0" smtClean="0"/>
              <a:t>@</a:t>
            </a:r>
            <a:r>
              <a:rPr lang="en-US" sz="1400" dirty="0" err="1" smtClean="0"/>
              <a:t>pamumpuni</a:t>
            </a:r>
            <a:endParaRPr lang="en-US" sz="1400" dirty="0" smtClean="0"/>
          </a:p>
          <a:p>
            <a:r>
              <a:rPr lang="en-US" sz="1400" dirty="0" smtClean="0"/>
              <a:t>Surface rupture showing 3.5m vertical displacement </a:t>
            </a:r>
            <a:r>
              <a:rPr lang="en-US" sz="1400" dirty="0" err="1" smtClean="0"/>
              <a:t>Palu</a:t>
            </a:r>
            <a:r>
              <a:rPr lang="en-US" sz="1400" dirty="0" smtClean="0"/>
              <a:t>-Koro Earthquake. </a:t>
            </a:r>
            <a:r>
              <a:rPr lang="en-US" sz="1400" dirty="0" err="1" smtClean="0"/>
              <a:t>Mudrik</a:t>
            </a:r>
            <a:r>
              <a:rPr lang="en-US" sz="1400" dirty="0" smtClean="0"/>
              <a:t> R. </a:t>
            </a:r>
            <a:r>
              <a:rPr lang="en-US" sz="1400" dirty="0" err="1" smtClean="0"/>
              <a:t>Daryono</a:t>
            </a:r>
            <a:r>
              <a:rPr lang="en-US" sz="1400" dirty="0" smtClean="0"/>
              <a:t> (LIPI) in frame.</a:t>
            </a:r>
          </a:p>
          <a:p>
            <a:endParaRPr lang="fr-FR" sz="1400" dirty="0"/>
          </a:p>
          <a:p>
            <a:endParaRPr lang="fr-FR" sz="1400" dirty="0" smtClean="0"/>
          </a:p>
          <a:p>
            <a:endParaRPr lang="fr-FR" sz="1400" dirty="0"/>
          </a:p>
          <a:p>
            <a:endParaRPr lang="fr-FR" sz="1400" dirty="0" smtClean="0"/>
          </a:p>
          <a:p>
            <a:endParaRPr lang="fr-FR" sz="1400" dirty="0"/>
          </a:p>
          <a:p>
            <a:endParaRPr lang="fr-FR" sz="1400" dirty="0" smtClean="0"/>
          </a:p>
          <a:p>
            <a:r>
              <a:rPr lang="fr-FR" sz="1400" dirty="0" err="1" smtClean="0"/>
              <a:t>Could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a releasing-</a:t>
            </a:r>
            <a:r>
              <a:rPr lang="fr-FR" sz="1400" dirty="0" err="1" smtClean="0"/>
              <a:t>bend</a:t>
            </a:r>
            <a:r>
              <a:rPr lang="fr-FR" sz="1400" dirty="0" smtClean="0"/>
              <a:t> </a:t>
            </a:r>
            <a:r>
              <a:rPr lang="fr-FR" sz="1400" dirty="0" err="1" smtClean="0"/>
              <a:t>deformation</a:t>
            </a:r>
            <a:r>
              <a:rPr lang="fr-FR" sz="1400" dirty="0" smtClean="0"/>
              <a:t> </a:t>
            </a:r>
            <a:r>
              <a:rPr lang="fr-FR" sz="1400" dirty="0" err="1" smtClean="0"/>
              <a:t>evidence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31944"/>
            <a:ext cx="5328592" cy="246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>
          <a:xfrm rot="18802588">
            <a:off x="4329778" y="4825652"/>
            <a:ext cx="792088" cy="165618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7"/>
          <p:cNvSpPr/>
          <p:nvPr/>
        </p:nvSpPr>
        <p:spPr>
          <a:xfrm rot="18802588">
            <a:off x="6994075" y="4825652"/>
            <a:ext cx="792088" cy="165618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10464" cy="623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08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08720"/>
            <a:ext cx="8832981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19672" y="5949280"/>
            <a:ext cx="6318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https://www.itb.ac.id/news/read/56848/home/peneliti-kegempaan-itb-lakukan-pemetaan-surface-rupture-sesar-palu-koro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60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ttps://pbs.twimg.com/media/DpOY7YzUYAAAh8D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7253"/>
            <a:ext cx="7816088" cy="586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77144" y="630400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Astyka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pamumpuni</a:t>
            </a:r>
            <a:r>
              <a:rPr lang="en-US" dirty="0" smtClean="0"/>
              <a:t> From Pak </a:t>
            </a:r>
            <a:r>
              <a:rPr lang="en-US" dirty="0" err="1" smtClean="0"/>
              <a:t>Irwan</a:t>
            </a:r>
            <a:r>
              <a:rPr lang="en-US" dirty="0" smtClean="0"/>
              <a:t>. 5.2m lateral offset.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1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Afterslip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7" y="1517916"/>
            <a:ext cx="5184576" cy="493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5393382" y="2348880"/>
            <a:ext cx="3528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r>
              <a:rPr lang="en-US" dirty="0" smtClean="0"/>
              <a:t>Shallow </a:t>
            </a:r>
            <a:r>
              <a:rPr lang="en-US" dirty="0" err="1" smtClean="0"/>
              <a:t>afterslip</a:t>
            </a:r>
            <a:r>
              <a:rPr lang="en-US" dirty="0" smtClean="0"/>
              <a:t> following M7.5 </a:t>
            </a:r>
            <a:r>
              <a:rPr lang="en-US" dirty="0" err="1" smtClean="0"/>
              <a:t>Palu</a:t>
            </a:r>
            <a:r>
              <a:rPr lang="en-US" dirty="0" smtClean="0"/>
              <a:t> #earthquake. 12-day </a:t>
            </a:r>
            <a:r>
              <a:rPr lang="en-US" dirty="0" err="1" smtClean="0"/>
              <a:t>interferogram</a:t>
            </a:r>
            <a:r>
              <a:rPr lang="en-US" dirty="0" smtClean="0"/>
              <a:t> (Oct4-Oct16) from ascending pair of #Sentinel1, w/DIAPASON at @</a:t>
            </a:r>
            <a:r>
              <a:rPr lang="en-US" dirty="0" err="1" smtClean="0"/>
              <a:t>esa_gep</a:t>
            </a:r>
            <a:r>
              <a:rPr lang="en-US" dirty="0" smtClean="0"/>
              <a:t>. Patches of </a:t>
            </a:r>
            <a:r>
              <a:rPr lang="en-US" dirty="0" err="1" smtClean="0"/>
              <a:t>afterslip</a:t>
            </a:r>
            <a:r>
              <a:rPr lang="en-US" dirty="0" smtClean="0"/>
              <a:t> follow the ruptured plane (</a:t>
            </a:r>
            <a:r>
              <a:rPr lang="en-US" dirty="0" err="1" smtClean="0"/>
              <a:t>hangingwall</a:t>
            </a:r>
            <a:r>
              <a:rPr lang="en-US" dirty="0" smtClean="0"/>
              <a:t>), small higher peaks found along the trace. Each fringe is ~2.8cm LOS.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3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pbs.twimg.com/media/Dpo2_mrW0AI0RTO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704850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251519" y="5877272"/>
            <a:ext cx="8712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Sotiris </a:t>
            </a:r>
            <a:r>
              <a:rPr lang="en-US" dirty="0" err="1" smtClean="0"/>
              <a:t>Valkaniotis</a:t>
            </a:r>
            <a:r>
              <a:rPr lang="en-US" dirty="0"/>
              <a:t> </a:t>
            </a:r>
            <a:r>
              <a:rPr lang="en-US" dirty="0" smtClean="0"/>
              <a:t>@</a:t>
            </a:r>
            <a:r>
              <a:rPr lang="en-US" dirty="0" err="1" smtClean="0"/>
              <a:t>SotisValkan</a:t>
            </a:r>
            <a:endParaRPr lang="en-US" dirty="0" smtClean="0"/>
          </a:p>
          <a:p>
            <a:r>
              <a:rPr lang="en-US" dirty="0" smtClean="0"/>
              <a:t>This is a simple figure (</a:t>
            </a:r>
            <a:r>
              <a:rPr lang="en-US" dirty="0" err="1" smtClean="0"/>
              <a:t>interferogram</a:t>
            </a:r>
            <a:r>
              <a:rPr lang="en-US" dirty="0" smtClean="0"/>
              <a:t> using DIAPASON, unwrapped vertical from #SARVIEWS as mine attempts </a:t>
            </a:r>
            <a:r>
              <a:rPr lang="en-US" dirty="0" err="1" smtClean="0"/>
              <a:t>werent</a:t>
            </a:r>
            <a:r>
              <a:rPr lang="en-US" dirty="0" smtClean="0"/>
              <a:t> correct) to show </a:t>
            </a:r>
            <a:r>
              <a:rPr lang="en-US" dirty="0" err="1" smtClean="0"/>
              <a:t>afterslip</a:t>
            </a:r>
            <a:r>
              <a:rPr lang="en-US" dirty="0" smtClean="0"/>
              <a:t> along </a:t>
            </a:r>
            <a:r>
              <a:rPr lang="en-US" dirty="0" err="1" smtClean="0"/>
              <a:t>Palu</a:t>
            </a:r>
            <a:r>
              <a:rPr lang="en-US" dirty="0" smtClean="0"/>
              <a:t> segment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9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42" name="Picture 2" descr="http://earthjay.com/earthquakes/20180928_indonesia/bellier_etal_2006_K_AR_age_ranau_tuffs_slip_partitioning_indonesia_fig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66" y="-16768"/>
            <a:ext cx="4457334" cy="687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86"/>
          <a:stretch/>
        </p:blipFill>
        <p:spPr bwMode="auto">
          <a:xfrm rot="16200000">
            <a:off x="3387136" y="1184864"/>
            <a:ext cx="683422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331640" y="6196662"/>
            <a:ext cx="181851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err="1" smtClean="0"/>
              <a:t>Bellier</a:t>
            </a:r>
            <a:r>
              <a:rPr lang="fr-FR" dirty="0" smtClean="0"/>
              <a:t> et al. 2006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77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632" y="260648"/>
            <a:ext cx="6363840" cy="648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79512" y="6196662"/>
            <a:ext cx="198400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err="1" smtClean="0"/>
              <a:t>Socquet</a:t>
            </a:r>
            <a:r>
              <a:rPr lang="fr-FR" dirty="0" smtClean="0"/>
              <a:t> et al. 2006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56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409575"/>
            <a:ext cx="8229600" cy="1143000"/>
          </a:xfrm>
        </p:spPr>
        <p:txBody>
          <a:bodyPr/>
          <a:lstStyle/>
          <a:p>
            <a:pPr algn="l"/>
            <a:r>
              <a:rPr lang="fr-FR" dirty="0" err="1" smtClean="0"/>
              <a:t>Seismology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7" y="1801956"/>
            <a:ext cx="68389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776" y="96436"/>
            <a:ext cx="4067944" cy="6761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4847" y="2996952"/>
            <a:ext cx="2457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</a:rPr>
              <a:t>Aftershock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map</a:t>
            </a:r>
            <a:r>
              <a:rPr lang="fr-FR" dirty="0" smtClean="0">
                <a:solidFill>
                  <a:schemeClr val="bg1"/>
                </a:solidFill>
              </a:rPr>
              <a:t> (M&gt;2.5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USGS data</a:t>
            </a:r>
            <a:endParaRPr lang="fr-FR" dirty="0" smtClean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17 </a:t>
            </a:r>
            <a:r>
              <a:rPr lang="fr-FR" dirty="0" err="1" smtClean="0">
                <a:solidFill>
                  <a:schemeClr val="bg1"/>
                </a:solidFill>
              </a:rPr>
              <a:t>october</a:t>
            </a:r>
            <a:r>
              <a:rPr lang="fr-FR" dirty="0" smtClean="0">
                <a:solidFill>
                  <a:schemeClr val="bg1"/>
                </a:solidFill>
              </a:rPr>
              <a:t> 2018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83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fr-FR" dirty="0" err="1" smtClean="0"/>
              <a:t>Supershear</a:t>
            </a:r>
            <a:r>
              <a:rPr lang="fr-FR" dirty="0" smtClean="0"/>
              <a:t>?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43" y="764704"/>
            <a:ext cx="8912313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1342" y="5469031"/>
            <a:ext cx="8912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figure summarizes our </a:t>
            </a:r>
            <a:r>
              <a:rPr lang="en-US" dirty="0" err="1" smtClean="0"/>
              <a:t>supershear</a:t>
            </a:r>
            <a:r>
              <a:rPr lang="en-US" dirty="0" smtClean="0"/>
              <a:t>-from-the-outset observation.</a:t>
            </a:r>
          </a:p>
          <a:p>
            <a:r>
              <a:rPr lang="en-US" dirty="0" smtClean="0"/>
              <a:t>Also interesting: 4.2 km/s is close to </a:t>
            </a:r>
            <a:r>
              <a:rPr lang="en-US" dirty="0" err="1" smtClean="0"/>
              <a:t>Eshelby</a:t>
            </a:r>
            <a:r>
              <a:rPr lang="en-US" dirty="0" smtClean="0"/>
              <a:t> speed = </a:t>
            </a:r>
            <a:r>
              <a:rPr lang="en-US" dirty="0" err="1" smtClean="0"/>
              <a:t>sqrt</a:t>
            </a:r>
            <a:r>
              <a:rPr lang="en-US" dirty="0" smtClean="0"/>
              <a:t>(2) x S wave speed. At this speed there is no shear Mach wave, but still a Rayleigh Mach front (https://agupubs.onlinelibrary.wiley.com/doi/full/10.1029/2007JB005182 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Secondary</a:t>
            </a:r>
            <a:r>
              <a:rPr lang="fr-FR" dirty="0" smtClean="0"/>
              <a:t> </a:t>
            </a:r>
            <a:r>
              <a:rPr lang="fr-FR" dirty="0" err="1" smtClean="0"/>
              <a:t>Effects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Tsunami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0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862</Words>
  <Application>Microsoft Office PowerPoint</Application>
  <PresentationFormat>Affichage à l'écran (4:3)</PresentationFormat>
  <Paragraphs>91</Paragraphs>
  <Slides>45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46" baseType="lpstr">
      <vt:lpstr>Thème Office</vt:lpstr>
      <vt:lpstr>M7.5 28 Sept. 2018 Palu Earthquake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Seismology</vt:lpstr>
      <vt:lpstr>Supershear?</vt:lpstr>
      <vt:lpstr>Secondary Effects Tsunami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Secondary Effets Landslides/Liquefaction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Surface deformation &amp; faulting SAR - InSAR</vt:lpstr>
      <vt:lpstr>Présentation PowerPoint</vt:lpstr>
      <vt:lpstr>Présentation PowerPoint</vt:lpstr>
      <vt:lpstr>Surface deformation &amp; faulting Optical data (DigitalGlobe Images)</vt:lpstr>
      <vt:lpstr>Présentation PowerPoint</vt:lpstr>
      <vt:lpstr>Présentation PowerPoint</vt:lpstr>
      <vt:lpstr>Présentation PowerPoint</vt:lpstr>
      <vt:lpstr>Présentation PowerPoint</vt:lpstr>
      <vt:lpstr>Surface deformation &amp; faulting Field Observations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Afterslip</vt:lpstr>
      <vt:lpstr>Présentation PowerPoint</vt:lpstr>
    </vt:vector>
  </TitlesOfParts>
  <Company>IRSN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Palu Earthquake</dc:title>
  <dc:creator>BAIZE Stephane</dc:creator>
  <cp:lastModifiedBy>international</cp:lastModifiedBy>
  <cp:revision>32</cp:revision>
  <dcterms:created xsi:type="dcterms:W3CDTF">2018-10-17T15:27:41Z</dcterms:created>
  <dcterms:modified xsi:type="dcterms:W3CDTF">2018-12-16T08:39:03Z</dcterms:modified>
</cp:coreProperties>
</file>